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docProps/core.xml" Id="rId3" /><Relationship Type="http://schemas.openxmlformats.org/officeDocument/2006/relationships/officeDocument" Target="ppt/presentation.xml" Id="rId1" /><Relationship Type="http://schemas.openxmlformats.org/officeDocument/2006/relationships/extended-properties" Target="docProps/app.xml" Id="rId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309" r:id="rId3"/>
    <p:sldId id="314" r:id="rId4"/>
    <p:sldId id="283" r:id="rId5"/>
    <p:sldId id="284" r:id="rId6"/>
    <p:sldId id="304" r:id="rId7"/>
    <p:sldId id="307" r:id="rId8"/>
    <p:sldId id="308" r:id="rId9"/>
    <p:sldId id="316" r:id="rId10"/>
    <p:sldId id="259" r:id="rId11"/>
    <p:sldId id="270" r:id="rId12"/>
    <p:sldId id="265" r:id="rId13"/>
    <p:sldId id="267" r:id="rId14"/>
    <p:sldId id="281" r:id="rId15"/>
    <p:sldId id="298" r:id="rId16"/>
    <p:sldId id="310" r:id="rId17"/>
    <p:sldId id="311" r:id="rId18"/>
    <p:sldId id="317" r:id="rId19"/>
    <p:sldId id="318" r:id="rId20"/>
    <p:sldId id="319" r:id="rId21"/>
    <p:sldId id="301" r:id="rId22"/>
    <p:sldId id="315" r:id="rId2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98" autoAdjust="0"/>
  </p:normalViewPr>
  <p:slideViewPr>
    <p:cSldViewPr>
      <p:cViewPr varScale="1">
        <p:scale>
          <a:sx n="103" d="100"/>
          <a:sy n="103" d="100"/>
        </p:scale>
        <p:origin x="18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0C5C8E6-D78B-4379-B61A-6705E98D7B5A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625F62A-C31E-4F72-91EB-2C976726D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46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70B2-E44A-489D-8BFA-9333D0D1D4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34033"/>
      </p:ext>
    </p:extLst>
  </p:cSld>
  <p:clrMapOvr>
    <a:masterClrMapping/>
  </p:clrMapOvr>
</p:notes>
</file>

<file path=ppt/notesSlides/notesSlide1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0B26F-FFFF-4EA5-9B0E-BEFA5379B56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28845"/>
      </p:ext>
    </p:extLst>
  </p:cSld>
  <p:clrMapOvr>
    <a:masterClrMapping/>
  </p:clrMapOvr>
</p:notes>
</file>

<file path=ppt/notesSlides/notesSlide1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5F62A-C31E-4F72-91EB-2C976726D2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2192"/>
      </p:ext>
    </p:extLst>
  </p:cSld>
  <p:clrMapOvr>
    <a:masterClrMapping/>
  </p:clrMapOvr>
</p:notes>
</file>

<file path=ppt/notesSlides/notesSlide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70B2-E44A-489D-8BFA-9333D0D1D4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34033"/>
      </p:ext>
    </p:extLst>
  </p:cSld>
  <p:clrMapOvr>
    <a:masterClrMapping/>
  </p:clrMapOvr>
</p:notes>
</file>

<file path=ppt/notesSlides/notesSlide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70B2-E44A-489D-8BFA-9333D0D1D4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34033"/>
      </p:ext>
    </p:extLst>
  </p:cSld>
  <p:clrMapOvr>
    <a:masterClrMapping/>
  </p:clrMapOvr>
</p:notes>
</file>

<file path=ppt/notesSlides/notesSlide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C9878-8A12-4FB4-9C23-A743AB123B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80367"/>
      </p:ext>
    </p:extLst>
  </p:cSld>
  <p:clrMapOvr>
    <a:masterClrMapping/>
  </p:clrMapOvr>
</p:notes>
</file>

<file path=ppt/notesSlides/notesSlide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70B2-E44A-489D-8BFA-9333D0D1D4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56281"/>
      </p:ext>
    </p:extLst>
  </p:cSld>
  <p:clrMapOvr>
    <a:masterClrMapping/>
  </p:clrMapOvr>
</p:notes>
</file>

<file path=ppt/notesSlides/notesSlide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70B2-E44A-489D-8BFA-9333D0D1D4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78919"/>
      </p:ext>
    </p:extLst>
  </p:cSld>
  <p:clrMapOvr>
    <a:masterClrMapping/>
  </p:clrMapOvr>
</p:notes>
</file>

<file path=ppt/notesSlides/notesSlide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470B2-E44A-489D-8BFA-9333D0D1D4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73133"/>
      </p:ext>
    </p:extLst>
  </p:cSld>
  <p:clrMapOvr>
    <a:masterClrMapping/>
  </p:clrMapOvr>
</p:notes>
</file>

<file path=ppt/notesSlides/notesSlide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3B4A7-CA65-4FAF-9E8B-2C4B612CFB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77930"/>
      </p:ext>
    </p:extLst>
  </p:cSld>
  <p:clrMapOvr>
    <a:masterClrMapping/>
  </p:clrMapOvr>
</p:notes>
</file>

<file path=ppt/notesSlides/notesSlide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5F62A-C31E-4F72-91EB-2C976726D2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10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0106-2D6C-4072-8D4A-E0CA8D85CE4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62E5-0B1B-4AEC-A6C1-D3311A1F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0106-2D6C-4072-8D4A-E0CA8D85CE4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62E5-0B1B-4AEC-A6C1-D3311A1F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42108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0106-2D6C-4072-8D4A-E0CA8D85CE4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62E5-0B1B-4AEC-A6C1-D3311A1F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7760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0106-2D6C-4072-8D4A-E0CA8D85CE4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62E5-0B1B-4AEC-A6C1-D3311A1F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46336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0106-2D6C-4072-8D4A-E0CA8D85CE4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62E5-0B1B-4AEC-A6C1-D3311A1F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46535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0106-2D6C-4072-8D4A-E0CA8D85CE4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62E5-0B1B-4AEC-A6C1-D3311A1F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88692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0106-2D6C-4072-8D4A-E0CA8D85CE4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62E5-0B1B-4AEC-A6C1-D3311A1F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48968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0106-2D6C-4072-8D4A-E0CA8D85CE4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62E5-0B1B-4AEC-A6C1-D3311A1F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2194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0106-2D6C-4072-8D4A-E0CA8D85CE4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62E5-0B1B-4AEC-A6C1-D3311A1F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8930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0106-2D6C-4072-8D4A-E0CA8D85CE4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62E5-0B1B-4AEC-A6C1-D3311A1F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20418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0106-2D6C-4072-8D4A-E0CA8D85CE4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62E5-0B1B-4AEC-A6C1-D3311A1F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74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10106-2D6C-4072-8D4A-E0CA8D85CE4B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D62E5-0B1B-4AEC-A6C1-D3311A1FD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" title=""/>
          <p:cNvSpPr txBox="1">
            <a:spLocks noChangeArrowheads="1"/>
          </p:cNvSpPr>
          <p:nvPr/>
        </p:nvSpPr>
        <p:spPr bwMode="auto">
          <a:xfrm>
            <a:off x="266700" y="-29528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</a:p>
        </p:txBody>
      </p:sp>
      <p:sp>
        <p:nvSpPr>
          <p:cNvPr id="2" name="TextBox 1" descr="" title=""/>
          <p:cNvSpPr txBox="1"/>
          <p:nvPr/>
        </p:nvSpPr>
        <p:spPr>
          <a:xfrm>
            <a:off x="1752600" y="5324565"/>
            <a:ext cx="6172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Unity in the Colorado River Basin</a:t>
            </a:r>
          </a:p>
          <a:p>
            <a:pPr algn="ctr"/>
            <a:endParaRPr lang="en-US" dirty="0"/>
          </a:p>
          <a:p>
            <a:pPr algn="ctr"/>
            <a:r>
              <a:rPr lang="en-US" sz="1400" dirty="0"/>
              <a:t>Rhett Larson</a:t>
            </a:r>
          </a:p>
          <a:p>
            <a:pPr algn="ctr"/>
            <a:r>
              <a:rPr lang="en-US" sz="1400" dirty="0"/>
              <a:t>Arizona State University Sandra Day O’Connor College of Law</a:t>
            </a:r>
          </a:p>
          <a:p>
            <a:pPr algn="ctr"/>
            <a:r>
              <a:rPr lang="en-US" sz="1400" dirty="0"/>
              <a:t>Richard Morrison Professor of Water Law </a:t>
            </a:r>
          </a:p>
          <a:p>
            <a:pPr algn="ctr"/>
            <a:r>
              <a:rPr lang="en-US" sz="1400" dirty="0"/>
              <a:t>Senior Research Fellow, Kyl Center for Water Policy</a:t>
            </a:r>
          </a:p>
        </p:txBody>
      </p:sp>
      <p:pic>
        <p:nvPicPr>
          <p:cNvPr id="3" name="Picture 2" descr="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838200"/>
            <a:ext cx="8665197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24954"/>
      </p:ext>
    </p:extLst>
  </p:cSld>
  <p:clrMapOvr>
    <a:masterClrMapping/>
  </p:clrMapOvr>
</p:sld>
</file>

<file path=ppt/slides/slide10.xml><?xml version="1.0" encoding="utf-8"?>
<p:sld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" title="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" title="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3" y="17891"/>
            <a:ext cx="9144000" cy="6858000"/>
          </a:xfrm>
          <a:prstGeom prst="rect">
            <a:avLst/>
          </a:prstGeom>
        </p:spPr>
      </p:pic>
      <p:sp>
        <p:nvSpPr>
          <p:cNvPr id="7" name="Freeform 6" descr="" title=""/>
          <p:cNvSpPr/>
          <p:nvPr/>
        </p:nvSpPr>
        <p:spPr>
          <a:xfrm>
            <a:off x="2401294" y="2576223"/>
            <a:ext cx="6814268" cy="4317558"/>
          </a:xfrm>
          <a:custGeom>
            <a:avLst/>
            <a:gdLst>
              <a:gd name="connsiteX0" fmla="*/ 811033 w 6814268"/>
              <a:gd name="connsiteY0" fmla="*/ 0 h 4317558"/>
              <a:gd name="connsiteX1" fmla="*/ 516835 w 6814268"/>
              <a:gd name="connsiteY1" fmla="*/ 174928 h 4317558"/>
              <a:gd name="connsiteX2" fmla="*/ 421419 w 6814268"/>
              <a:gd name="connsiteY2" fmla="*/ 445273 h 4317558"/>
              <a:gd name="connsiteX3" fmla="*/ 326003 w 6814268"/>
              <a:gd name="connsiteY3" fmla="*/ 453224 h 4317558"/>
              <a:gd name="connsiteX4" fmla="*/ 214685 w 6814268"/>
              <a:gd name="connsiteY4" fmla="*/ 620201 h 4317558"/>
              <a:gd name="connsiteX5" fmla="*/ 0 w 6814268"/>
              <a:gd name="connsiteY5" fmla="*/ 1041620 h 4317558"/>
              <a:gd name="connsiteX6" fmla="*/ 262393 w 6814268"/>
              <a:gd name="connsiteY6" fmla="*/ 1486894 h 4317558"/>
              <a:gd name="connsiteX7" fmla="*/ 357809 w 6814268"/>
              <a:gd name="connsiteY7" fmla="*/ 1550504 h 4317558"/>
              <a:gd name="connsiteX8" fmla="*/ 326003 w 6814268"/>
              <a:gd name="connsiteY8" fmla="*/ 1669774 h 4317558"/>
              <a:gd name="connsiteX9" fmla="*/ 445273 w 6814268"/>
              <a:gd name="connsiteY9" fmla="*/ 1677725 h 4317558"/>
              <a:gd name="connsiteX10" fmla="*/ 508883 w 6814268"/>
              <a:gd name="connsiteY10" fmla="*/ 1828800 h 4317558"/>
              <a:gd name="connsiteX11" fmla="*/ 667909 w 6814268"/>
              <a:gd name="connsiteY11" fmla="*/ 1987826 h 4317558"/>
              <a:gd name="connsiteX12" fmla="*/ 1065475 w 6814268"/>
              <a:gd name="connsiteY12" fmla="*/ 2305878 h 4317558"/>
              <a:gd name="connsiteX13" fmla="*/ 1709530 w 6814268"/>
              <a:gd name="connsiteY13" fmla="*/ 2695492 h 4317558"/>
              <a:gd name="connsiteX14" fmla="*/ 2552369 w 6814268"/>
              <a:gd name="connsiteY14" fmla="*/ 3379304 h 4317558"/>
              <a:gd name="connsiteX15" fmla="*/ 3371353 w 6814268"/>
              <a:gd name="connsiteY15" fmla="*/ 3991554 h 4317558"/>
              <a:gd name="connsiteX16" fmla="*/ 3760967 w 6814268"/>
              <a:gd name="connsiteY16" fmla="*/ 4317558 h 4317558"/>
              <a:gd name="connsiteX17" fmla="*/ 6814268 w 6814268"/>
              <a:gd name="connsiteY17" fmla="*/ 4317558 h 4317558"/>
              <a:gd name="connsiteX18" fmla="*/ 6782463 w 6814268"/>
              <a:gd name="connsiteY18" fmla="*/ 47707 h 4317558"/>
              <a:gd name="connsiteX19" fmla="*/ 811033 w 6814268"/>
              <a:gd name="connsiteY19" fmla="*/ 0 h 4317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14268" h="4317558">
                <a:moveTo>
                  <a:pt x="811033" y="0"/>
                </a:moveTo>
                <a:lnTo>
                  <a:pt x="516835" y="174928"/>
                </a:lnTo>
                <a:lnTo>
                  <a:pt x="421419" y="445273"/>
                </a:lnTo>
                <a:lnTo>
                  <a:pt x="326003" y="453224"/>
                </a:lnTo>
                <a:lnTo>
                  <a:pt x="214685" y="620201"/>
                </a:lnTo>
                <a:lnTo>
                  <a:pt x="0" y="1041620"/>
                </a:lnTo>
                <a:lnTo>
                  <a:pt x="262393" y="1486894"/>
                </a:lnTo>
                <a:lnTo>
                  <a:pt x="357809" y="1550504"/>
                </a:lnTo>
                <a:lnTo>
                  <a:pt x="326003" y="1669774"/>
                </a:lnTo>
                <a:lnTo>
                  <a:pt x="445273" y="1677725"/>
                </a:lnTo>
                <a:lnTo>
                  <a:pt x="508883" y="1828800"/>
                </a:lnTo>
                <a:lnTo>
                  <a:pt x="667909" y="1987826"/>
                </a:lnTo>
                <a:lnTo>
                  <a:pt x="1065475" y="2305878"/>
                </a:lnTo>
                <a:lnTo>
                  <a:pt x="1709530" y="2695492"/>
                </a:lnTo>
                <a:lnTo>
                  <a:pt x="2552369" y="3379304"/>
                </a:lnTo>
                <a:lnTo>
                  <a:pt x="3371353" y="3991554"/>
                </a:lnTo>
                <a:lnTo>
                  <a:pt x="3760967" y="4317558"/>
                </a:lnTo>
                <a:lnTo>
                  <a:pt x="6814268" y="4317558"/>
                </a:lnTo>
                <a:lnTo>
                  <a:pt x="6782463" y="47707"/>
                </a:lnTo>
                <a:lnTo>
                  <a:pt x="811033" y="0"/>
                </a:lnTo>
                <a:close/>
              </a:path>
            </a:pathLst>
          </a:cu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 descr="" title=""/>
          <p:cNvSpPr/>
          <p:nvPr/>
        </p:nvSpPr>
        <p:spPr>
          <a:xfrm>
            <a:off x="-1" y="1019175"/>
            <a:ext cx="5581651" cy="3048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 descr="" title=""/>
          <p:cNvSpPr/>
          <p:nvPr/>
        </p:nvSpPr>
        <p:spPr>
          <a:xfrm>
            <a:off x="5581650" y="5705475"/>
            <a:ext cx="3562349" cy="639768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 descr="" title=""/>
          <p:cNvSpPr txBox="1">
            <a:spLocks noChangeArrowheads="1"/>
          </p:cNvSpPr>
          <p:nvPr/>
        </p:nvSpPr>
        <p:spPr bwMode="auto">
          <a:xfrm>
            <a:off x="847010" y="1051369"/>
            <a:ext cx="4686300" cy="35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ts val="2000"/>
              </a:lnSpc>
            </a:pPr>
          </a:p>
        </p:txBody>
      </p:sp>
      <p:sp>
        <p:nvSpPr>
          <p:cNvPr id="13" name="TextBox 12" descr="" title=""/>
          <p:cNvSpPr txBox="1">
            <a:spLocks noChangeArrowheads="1"/>
          </p:cNvSpPr>
          <p:nvPr/>
        </p:nvSpPr>
        <p:spPr bwMode="auto">
          <a:xfrm>
            <a:off x="5581650" y="5762625"/>
            <a:ext cx="2219325" cy="61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ts val="2000"/>
              </a:lnSpc>
            </a:pPr>
          </a:p>
          <a:p>
            <a:pPr>
              <a:lnSpc>
                <a:spcPts val="2000"/>
              </a:lnSpc>
            </a:pPr>
          </a:p>
        </p:txBody>
      </p:sp>
      <p:cxnSp>
        <p:nvCxnSpPr>
          <p:cNvPr id="15" name="Straight Arrow Connector 14" descr="" title=""/>
          <p:cNvCxnSpPr/>
          <p:nvPr/>
        </p:nvCxnSpPr>
        <p:spPr>
          <a:xfrm flipH="1">
            <a:off x="5516747" y="1209676"/>
            <a:ext cx="1690112" cy="0"/>
          </a:xfrm>
          <a:prstGeom prst="straightConnector1">
            <a:avLst/>
          </a:prstGeom>
          <a:ln w="47625">
            <a:solidFill>
              <a:schemeClr val="bg2">
                <a:lumMod val="10000"/>
              </a:schemeClr>
            </a:solidFill>
            <a:headEnd type="triangl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 descr="" title=""/>
          <p:cNvCxnSpPr/>
          <p:nvPr/>
        </p:nvCxnSpPr>
        <p:spPr>
          <a:xfrm flipH="1" flipV="1">
            <a:off x="762000" y="5867400"/>
            <a:ext cx="4876801" cy="19050"/>
          </a:xfrm>
          <a:prstGeom prst="straightConnector1">
            <a:avLst/>
          </a:prstGeom>
          <a:ln w="47625">
            <a:solidFill>
              <a:schemeClr val="bg2">
                <a:lumMod val="10000"/>
              </a:schemeClr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 descr="" title=""/>
          <p:cNvSpPr txBox="1">
            <a:spLocks noChangeArrowheads="1"/>
          </p:cNvSpPr>
          <p:nvPr/>
        </p:nvSpPr>
        <p:spPr bwMode="auto">
          <a:xfrm>
            <a:off x="4876800" y="3013367"/>
            <a:ext cx="5564816" cy="134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ts val="1800"/>
              </a:lnSpc>
            </a:pPr>
            <a:endParaRPr lang="en-US" sz="2400" spc="-6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lnSpc>
                <a:spcPts val="1600"/>
              </a:lnSpc>
            </a:pPr>
          </a:p>
          <a:p>
            <a:pPr>
              <a:lnSpc>
                <a:spcPts val="1600"/>
              </a:lnSpc>
            </a:pPr>
            <a:endParaRPr lang="en-US" sz="2400" spc="-13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lnSpc>
                <a:spcPts val="1600"/>
              </a:lnSpc>
            </a:pPr>
          </a:p>
          <a:p>
            <a:pPr>
              <a:lnSpc>
                <a:spcPts val="1600"/>
              </a:lnSpc>
            </a:pPr>
            <a:endParaRPr lang="en-US" sz="2400" spc="-130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lnSpc>
                <a:spcPts val="1600"/>
              </a:lnSpc>
            </a:pPr>
          </a:p>
        </p:txBody>
      </p:sp>
      <p:sp>
        <p:nvSpPr>
          <p:cNvPr id="16" name="TextBox 15" descr="" title=""/>
          <p:cNvSpPr txBox="1">
            <a:spLocks noChangeArrowheads="1"/>
          </p:cNvSpPr>
          <p:nvPr/>
        </p:nvSpPr>
        <p:spPr bwMode="auto">
          <a:xfrm>
            <a:off x="222103" y="288169"/>
            <a:ext cx="5375031" cy="36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ts val="1600"/>
              </a:lnSpc>
            </a:pPr>
            <a:endParaRPr lang="en-US" sz="2400" spc="-13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TextBox 13" descr="" title=""/>
          <p:cNvSpPr txBox="1">
            <a:spLocks noChangeArrowheads="1"/>
          </p:cNvSpPr>
          <p:nvPr/>
        </p:nvSpPr>
        <p:spPr bwMode="auto">
          <a:xfrm>
            <a:off x="13713" y="6584778"/>
            <a:ext cx="4781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sz="1200" spc="-6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07347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" title=""/>
          <p:cNvSpPr txBox="1"/>
          <p:nvPr/>
        </p:nvSpPr>
        <p:spPr>
          <a:xfrm>
            <a:off x="1143000" y="152400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Native American Tribes in Colorado River Basin</a:t>
            </a:r>
          </a:p>
        </p:txBody>
      </p:sp>
      <p:pic>
        <p:nvPicPr>
          <p:cNvPr id="4" name="Picture 3" descr="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657225"/>
            <a:ext cx="4343400" cy="4219575"/>
          </a:xfrm>
          <a:prstGeom prst="rect">
            <a:avLst/>
          </a:prstGeom>
        </p:spPr>
      </p:pic>
      <p:pic>
        <p:nvPicPr>
          <p:cNvPr id="2" name="Picture 1" descr="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" y="657225"/>
            <a:ext cx="4691063" cy="6200775"/>
          </a:xfrm>
          <a:prstGeom prst="rect">
            <a:avLst/>
          </a:prstGeom>
        </p:spPr>
      </p:pic>
      <p:sp>
        <p:nvSpPr>
          <p:cNvPr id="5" name="TextBox 4" descr="" title=""/>
          <p:cNvSpPr txBox="1"/>
          <p:nvPr/>
        </p:nvSpPr>
        <p:spPr>
          <a:xfrm>
            <a:off x="4800600" y="5105400"/>
            <a:ext cx="4191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Arizona v. California Decreed Rights: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Chemehuevi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Cocopah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Fort Yuma (Quechan)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Colorado River Indian Tribes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Fort Mohave Indian Tribes</a:t>
            </a:r>
          </a:p>
        </p:txBody>
      </p:sp>
    </p:spTree>
    <p:extLst>
      <p:ext uri="{BB962C8B-B14F-4D97-AF65-F5344CB8AC3E}">
        <p14:creationId xmlns:p14="http://schemas.microsoft.com/office/powerpoint/2010/main" val="427025902"/>
      </p:ext>
    </p:extLst>
  </p:cSld>
  <p:clrMapOvr>
    <a:masterClrMapping/>
  </p:clrMapOvr>
</p:sld>
</file>

<file path=ppt/slides/slide12.xml><?xml version="1.0" encoding="utf-8"?>
<p:sld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73187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Colorado River Inter-State Allocation</a:t>
            </a:r>
            <a:br>
              <a:rPr lang="en-US" dirty="0"/>
            </a:br>
            <a:r>
              <a:rPr lang="en-US" dirty="0"/>
              <a:t>7.5 </a:t>
            </a:r>
            <a:r>
              <a:rPr lang="en-US" dirty="0" err="1"/>
              <a:t>maf</a:t>
            </a:r>
            <a:r>
              <a:rPr lang="en-US" dirty="0"/>
              <a:t> to Upper; 7.5 </a:t>
            </a:r>
            <a:r>
              <a:rPr lang="en-US" dirty="0" err="1"/>
              <a:t>maf</a:t>
            </a:r>
            <a:r>
              <a:rPr lang="en-US" dirty="0"/>
              <a:t> to Lower; 1.5 </a:t>
            </a:r>
            <a:r>
              <a:rPr lang="en-US" dirty="0" err="1"/>
              <a:t>maf</a:t>
            </a:r>
            <a:r>
              <a:rPr lang="en-US" dirty="0"/>
              <a:t> to Mexico</a:t>
            </a:r>
          </a:p>
        </p:txBody>
      </p:sp>
      <p:pic>
        <p:nvPicPr>
          <p:cNvPr id="4" name="Content Placeholder 3" descr="" title="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1962150"/>
            <a:ext cx="3038475" cy="4638674"/>
          </a:xfrm>
        </p:spPr>
      </p:pic>
      <p:pic>
        <p:nvPicPr>
          <p:cNvPr id="1027" name="Picture 3" descr="" title="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962150"/>
            <a:ext cx="514826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4861516"/>
      </p:ext>
    </p:extLst>
  </p:cSld>
  <p:clrMapOvr>
    <a:masterClrMapping/>
  </p:clrMapOvr>
</p:sld>
</file>

<file path=ppt/slides/slide13.xml><?xml version="1.0" encoding="utf-8"?>
<p:sld xmlns:a14="http://schemas.microsoft.com/office/drawing/2010/main" xmlns:p14="http://schemas.microsoft.com/office/powerpoint/2010/main" xmlns:a16="http://schemas.microsoft.com/office/drawing/2014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" title="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837"/>
            <a:ext cx="9144000" cy="3919118"/>
          </a:xfrm>
          <a:prstGeom prst="rect">
            <a:avLst/>
          </a:prstGeom>
        </p:spPr>
      </p:pic>
      <p:graphicFrame>
        <p:nvGraphicFramePr>
          <p:cNvPr id="7" name="Table 6" descr="" title="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122449"/>
              </p:ext>
            </p:extLst>
          </p:nvPr>
        </p:nvGraphicFramePr>
        <p:xfrm>
          <a:off x="228610" y="685800"/>
          <a:ext cx="7219648" cy="2604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7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7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03356">
                <a:tc>
                  <a:txBody>
                    <a:bodyPr/>
                    <a:lstStyle/>
                    <a:p>
                      <a:pPr algn="l"/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 1st elevation</a:t>
                      </a:r>
                    </a:p>
                  </a:txBody>
                  <a:tcPr marL="68580" marR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Arizona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l"/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reduction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Nevada </a:t>
                      </a:r>
                    </a:p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reduction</a:t>
                      </a:r>
                    </a:p>
                  </a:txBody>
                  <a:tcPr marL="68580" marR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Mexico</a:t>
                      </a:r>
                    </a:p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reduction</a:t>
                      </a:r>
                    </a:p>
                  </a:txBody>
                  <a:tcPr marL="68580" marR="685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57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1075’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320,000 AF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13,000 AF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50,000 AF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527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1050’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400,000 AF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17,000 AF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70,000 AF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465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1025’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480,000 AF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20,000 AF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125,000 AF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 descr="" title=""/>
          <p:cNvSpPr txBox="1">
            <a:spLocks noChangeArrowheads="1"/>
          </p:cNvSpPr>
          <p:nvPr/>
        </p:nvSpPr>
        <p:spPr bwMode="auto">
          <a:xfrm>
            <a:off x="228610" y="27686"/>
            <a:ext cx="7363036" cy="106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3800"/>
              </a:lnSpc>
            </a:pPr>
          </a:p>
          <a:p>
            <a:pPr eaLnBrk="1" hangingPunct="1">
              <a:lnSpc>
                <a:spcPts val="3800"/>
              </a:lnSpc>
            </a:pPr>
          </a:p>
        </p:txBody>
      </p:sp>
      <p:sp>
        <p:nvSpPr>
          <p:cNvPr id="2" name="Rectangle 1" descr="" title=""/>
          <p:cNvSpPr/>
          <p:nvPr/>
        </p:nvSpPr>
        <p:spPr>
          <a:xfrm>
            <a:off x="0" y="3540642"/>
            <a:ext cx="9144000" cy="1041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 descr="" title=""/>
          <p:cNvSpPr txBox="1">
            <a:spLocks noChangeArrowheads="1"/>
          </p:cNvSpPr>
          <p:nvPr/>
        </p:nvSpPr>
        <p:spPr bwMode="auto">
          <a:xfrm>
            <a:off x="28731" y="3352800"/>
            <a:ext cx="9144000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ts val="2600"/>
              </a:lnSpc>
            </a:pPr>
            <a:r>
              <a:rPr lang="en-US" sz="2400" spc="-60" dirty="0"/>
              <a:t>No reductions to California</a:t>
            </a:r>
          </a:p>
          <a:p>
            <a:pPr>
              <a:lnSpc>
                <a:spcPts val="2600"/>
              </a:lnSpc>
            </a:pPr>
            <a:r>
              <a:rPr lang="en-US" sz="2400" spc="-60" dirty="0"/>
              <a:t>In Minute 319 &amp; 323, Mexico agreed to voluntary reductions</a:t>
            </a:r>
          </a:p>
        </p:txBody>
      </p:sp>
    </p:spTree>
    <p:extLst>
      <p:ext uri="{BB962C8B-B14F-4D97-AF65-F5344CB8AC3E}">
        <p14:creationId xmlns:p14="http://schemas.microsoft.com/office/powerpoint/2010/main" val="4248405855"/>
      </p:ext>
    </p:extLst>
  </p:cSld>
  <p:clrMapOvr>
    <a:masterClrMapping/>
  </p:clrMapOvr>
</p:sld>
</file>

<file path=ppt/slides/slide14.xml><?xml version="1.0" encoding="utf-8"?>
<p:sld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" title="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"/>
            <a:ext cx="3200400" cy="496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" title="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2526"/>
            <a:ext cx="3124200" cy="189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" title="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36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 descr="" title=""/>
          <p:cNvSpPr txBox="1"/>
          <p:nvPr/>
        </p:nvSpPr>
        <p:spPr>
          <a:xfrm>
            <a:off x="3124200" y="5334000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CENTRAL ARIZONA PROJECT AND </a:t>
            </a:r>
          </a:p>
          <a:p>
            <a:r>
              <a:rPr lang="en-US" dirty="0"/>
              <a:t>CENTRAL ARIZONA GROUNDWATER REPLENISHMENT DISTRICT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752470"/>
      </p:ext>
    </p:extLst>
  </p:cSld>
  <p:clrMapOvr>
    <a:masterClrMapping/>
  </p:clrMapOvr>
</p:sld>
</file>

<file path=ppt/slides/slide15.xml><?xml version="1.0" encoding="utf-8"?>
<p:sld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descr="" title="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2B851-9453-4EC3-8999-B74FA9D6A20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026" name="Picture 2" descr="" title="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 descr="" title=""/>
          <p:cNvSpPr txBox="1"/>
          <p:nvPr/>
        </p:nvSpPr>
        <p:spPr>
          <a:xfrm>
            <a:off x="8077200" y="62484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5" name="TextBox 4" descr="" title=""/>
          <p:cNvSpPr txBox="1"/>
          <p:nvPr/>
        </p:nvSpPr>
        <p:spPr>
          <a:xfrm>
            <a:off x="990600" y="62484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 descr="" title=""/>
          <p:cNvSpPr/>
          <p:nvPr/>
        </p:nvSpPr>
        <p:spPr>
          <a:xfrm>
            <a:off x="914400" y="6019800"/>
            <a:ext cx="7391400" cy="597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1981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" title="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28600" y="228600"/>
            <a:ext cx="88392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3758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/>
              <a:t>Using the Colorado River</a:t>
            </a:r>
          </a:p>
        </p:txBody>
      </p:sp>
      <p:sp>
        <p:nvSpPr>
          <p:cNvPr id="3" name="Content Placeholder 2" descr="" title=""/>
          <p:cNvSpPr>
            <a:spLocks noGrp="1"/>
          </p:cNvSpPr>
          <p:nvPr>
            <p:ph sz="half" idx="1"/>
          </p:nvPr>
        </p:nvSpPr>
        <p:spPr>
          <a:xfrm>
            <a:off x="76200" y="1295400"/>
            <a:ext cx="4724400" cy="48307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Colorado River Use by Sector</a:t>
            </a:r>
          </a:p>
          <a:p>
            <a:pPr lvl="1"/>
            <a:r>
              <a:rPr lang="en-US" dirty="0"/>
              <a:t>Over 75% used by irrigated agriculture (about half for alfalfa)</a:t>
            </a:r>
          </a:p>
          <a:p>
            <a:pPr lvl="1"/>
            <a:r>
              <a:rPr lang="en-US" dirty="0"/>
              <a:t>Applied to 15% of U.S. farmland</a:t>
            </a:r>
          </a:p>
          <a:p>
            <a:pPr lvl="1"/>
            <a:r>
              <a:rPr lang="en-US" dirty="0"/>
              <a:t>Provides 90% of winter vegetables</a:t>
            </a:r>
          </a:p>
          <a:p>
            <a:r>
              <a:rPr lang="en-US" dirty="0"/>
              <a:t>Average Water Consumption in the Colorado River Basin (in approximate acre-feet per year)</a:t>
            </a:r>
          </a:p>
          <a:p>
            <a:pPr lvl="1"/>
            <a:r>
              <a:rPr lang="en-US" dirty="0"/>
              <a:t>Golf Courses: 138,000 </a:t>
            </a:r>
            <a:r>
              <a:rPr lang="en-US" dirty="0" err="1"/>
              <a:t>af</a:t>
            </a:r>
            <a:r>
              <a:rPr lang="en-US" dirty="0"/>
              <a:t>/y</a:t>
            </a:r>
          </a:p>
          <a:p>
            <a:pPr lvl="1"/>
            <a:r>
              <a:rPr lang="en-US" dirty="0"/>
              <a:t>Power Plants: 162,000 </a:t>
            </a:r>
            <a:r>
              <a:rPr lang="en-US" dirty="0" err="1"/>
              <a:t>af</a:t>
            </a:r>
            <a:r>
              <a:rPr lang="en-US" dirty="0"/>
              <a:t>/y</a:t>
            </a:r>
          </a:p>
          <a:p>
            <a:pPr lvl="1"/>
            <a:r>
              <a:rPr lang="en-US" dirty="0"/>
              <a:t>Alfalfa: 1.5 </a:t>
            </a:r>
            <a:r>
              <a:rPr lang="en-US" dirty="0" err="1"/>
              <a:t>maf</a:t>
            </a:r>
            <a:r>
              <a:rPr lang="en-US" dirty="0"/>
              <a:t>/y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Content Placeholder 4" descr="" title="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29200" y="1295400"/>
            <a:ext cx="4038600" cy="483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0896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/>
          <p:cNvSpPr>
            <a:spLocks noGrp="1"/>
          </p:cNvSpPr>
          <p:nvPr>
            <p:ph type="title"/>
          </p:nvPr>
        </p:nvSpPr>
        <p:spPr>
          <a:xfrm>
            <a:off x="457200" y="55418"/>
            <a:ext cx="8229600" cy="1143000"/>
          </a:xfrm>
        </p:spPr>
        <p:txBody>
          <a:bodyPr/>
          <a:lstStyle/>
          <a:p>
            <a:r>
              <a:rPr lang="en-US" dirty="0"/>
              <a:t>Future of Forage Crops</a:t>
            </a:r>
          </a:p>
        </p:txBody>
      </p:sp>
      <p:sp>
        <p:nvSpPr>
          <p:cNvPr id="3" name="Content Placeholder 2" descr="" title="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43434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Benefits of Alfalfa</a:t>
            </a:r>
          </a:p>
          <a:p>
            <a:pPr lvl="1"/>
            <a:r>
              <a:rPr lang="en-US" dirty="0"/>
              <a:t>10-12 cuttings/year</a:t>
            </a:r>
          </a:p>
          <a:p>
            <a:r>
              <a:rPr lang="en-US" dirty="0"/>
              <a:t>Reasons for Alfalfa</a:t>
            </a:r>
          </a:p>
          <a:p>
            <a:pPr lvl="1"/>
            <a:r>
              <a:rPr lang="en-US" dirty="0"/>
              <a:t>Dairy &amp; Beef</a:t>
            </a:r>
          </a:p>
          <a:p>
            <a:r>
              <a:rPr lang="en-US" dirty="0"/>
              <a:t>The Salt Problem</a:t>
            </a:r>
          </a:p>
          <a:p>
            <a:pPr lvl="1"/>
            <a:r>
              <a:rPr lang="en-US" dirty="0"/>
              <a:t>1 ton of salt/acre-foot</a:t>
            </a:r>
          </a:p>
          <a:p>
            <a:r>
              <a:rPr lang="en-US" dirty="0"/>
              <a:t>Risks to Alfalfa from Drought</a:t>
            </a:r>
          </a:p>
          <a:p>
            <a:pPr lvl="1"/>
            <a:r>
              <a:rPr lang="en-US" dirty="0"/>
              <a:t>Fallowing Incentives</a:t>
            </a:r>
          </a:p>
          <a:p>
            <a:pPr lvl="1"/>
            <a:r>
              <a:rPr lang="en-US" dirty="0"/>
              <a:t>Buy-and-Dry</a:t>
            </a:r>
          </a:p>
          <a:p>
            <a:r>
              <a:rPr lang="en-US" dirty="0"/>
              <a:t>Improved Irrigation Methods</a:t>
            </a:r>
          </a:p>
          <a:p>
            <a:pPr lvl="1"/>
            <a:r>
              <a:rPr lang="en-US" dirty="0"/>
              <a:t>Drip (what about salt and gophers?)</a:t>
            </a:r>
          </a:p>
        </p:txBody>
      </p:sp>
      <p:pic>
        <p:nvPicPr>
          <p:cNvPr id="5" name="Content Placeholder 4" descr="" title="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295400"/>
            <a:ext cx="4038600" cy="2743200"/>
          </a:xfrm>
          <a:prstGeom prst="rect">
            <a:avLst/>
          </a:prstGeom>
        </p:spPr>
      </p:pic>
      <p:pic>
        <p:nvPicPr>
          <p:cNvPr id="6" name="Picture 5" descr="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114800"/>
            <a:ext cx="40386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76143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U.S.-Mexico Hydro-Diplomacy</a:t>
            </a:r>
          </a:p>
        </p:txBody>
      </p:sp>
      <p:sp>
        <p:nvSpPr>
          <p:cNvPr id="3" name="Content Placeholder 2" descr="" title=""/>
          <p:cNvSpPr>
            <a:spLocks noGrp="1"/>
          </p:cNvSpPr>
          <p:nvPr>
            <p:ph sz="half" idx="1"/>
          </p:nvPr>
        </p:nvSpPr>
        <p:spPr>
          <a:xfrm>
            <a:off x="0" y="1417638"/>
            <a:ext cx="4876800" cy="52879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1944 Rivers Treaty</a:t>
            </a:r>
          </a:p>
          <a:p>
            <a:r>
              <a:rPr lang="en-US" dirty="0"/>
              <a:t>1974 Salinity Control Act</a:t>
            </a:r>
          </a:p>
          <a:p>
            <a:r>
              <a:rPr lang="en-US" dirty="0"/>
              <a:t>All-American Canal Lining</a:t>
            </a:r>
          </a:p>
          <a:p>
            <a:r>
              <a:rPr lang="en-US" dirty="0"/>
              <a:t>Minute 319 &amp; the Pulse Flow</a:t>
            </a:r>
          </a:p>
          <a:p>
            <a:r>
              <a:rPr lang="en-US" dirty="0"/>
              <a:t>Minute 323 Shortage Sharing</a:t>
            </a:r>
          </a:p>
          <a:p>
            <a:r>
              <a:rPr lang="en-US" dirty="0"/>
              <a:t>Minute 330 &amp; Mexican Water Reserve</a:t>
            </a:r>
          </a:p>
          <a:p>
            <a:r>
              <a:rPr lang="en-US" dirty="0"/>
              <a:t>Mexican Farmers</a:t>
            </a:r>
          </a:p>
          <a:p>
            <a:r>
              <a:rPr lang="en-US" dirty="0"/>
              <a:t>IDE &amp; WIFA Controversy</a:t>
            </a:r>
          </a:p>
          <a:p>
            <a:r>
              <a:rPr lang="en-US" dirty="0"/>
              <a:t>Compare to Jordan Basin</a:t>
            </a:r>
          </a:p>
          <a:p>
            <a:r>
              <a:rPr lang="en-US" dirty="0"/>
              <a:t>The Future of Desalination</a:t>
            </a:r>
          </a:p>
          <a:p>
            <a:endParaRPr lang="en-US" dirty="0"/>
          </a:p>
        </p:txBody>
      </p:sp>
      <p:pic>
        <p:nvPicPr>
          <p:cNvPr id="5" name="Content Placeholder 4" descr="" title="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76800" y="1417638"/>
            <a:ext cx="4191000" cy="47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94717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11923"/>
      </p:ext>
    </p:extLst>
  </p:cSld>
  <p:clrMapOvr>
    <a:masterClrMapping/>
  </p:clrMapOvr>
</p:sld>
</file>

<file path=ppt/slides/slide2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>
            <a:normAutofit fontScale="90000"/>
          </a:bodyPr>
          <a:lstStyle/>
          <a:p>
            <a:r>
              <a:rPr lang="en-US" dirty="0"/>
              <a:t>The Current Status of the Crisis</a:t>
            </a:r>
          </a:p>
        </p:txBody>
      </p:sp>
      <p:sp>
        <p:nvSpPr>
          <p:cNvPr id="3" name="Content Placeholder 2" descr="" title=""/>
          <p:cNvSpPr>
            <a:spLocks noGrp="1"/>
          </p:cNvSpPr>
          <p:nvPr>
            <p:ph sz="half" idx="1"/>
          </p:nvPr>
        </p:nvSpPr>
        <p:spPr>
          <a:xfrm>
            <a:off x="4618" y="609599"/>
            <a:ext cx="5146964" cy="6172200"/>
          </a:xfrm>
        </p:spPr>
        <p:txBody>
          <a:bodyPr>
            <a:noAutofit/>
          </a:bodyPr>
          <a:lstStyle/>
          <a:p>
            <a:r>
              <a:rPr lang="en-US" sz="1400" dirty="0"/>
              <a:t>Shortage Sharing Guidelines &amp; DCP all expire in 2026</a:t>
            </a:r>
          </a:p>
          <a:p>
            <a:pPr lvl="1"/>
            <a:r>
              <a:rPr lang="en-US" sz="1400" dirty="0"/>
              <a:t>The Perils of the DCP Negotiations</a:t>
            </a:r>
          </a:p>
          <a:p>
            <a:pPr lvl="1"/>
            <a:r>
              <a:rPr lang="en-US" sz="1400" dirty="0"/>
              <a:t>Role of Climate Change</a:t>
            </a:r>
          </a:p>
          <a:p>
            <a:r>
              <a:rPr lang="en-US" sz="1400" dirty="0"/>
              <a:t>Bureau of Reclamation says 2-4 </a:t>
            </a:r>
            <a:r>
              <a:rPr lang="en-US" sz="1400" dirty="0" err="1"/>
              <a:t>maf</a:t>
            </a:r>
            <a:r>
              <a:rPr lang="en-US" sz="1400" dirty="0"/>
              <a:t>/y needed to save the system</a:t>
            </a:r>
          </a:p>
          <a:p>
            <a:pPr lvl="1"/>
            <a:r>
              <a:rPr lang="en-US" sz="1400" dirty="0"/>
              <a:t>Risk of Deadpool </a:t>
            </a:r>
          </a:p>
          <a:p>
            <a:pPr lvl="1"/>
            <a:r>
              <a:rPr lang="en-US" sz="1400" dirty="0"/>
              <a:t>Tier 1 in 2020, Tier 2 in 2021-22, Back to Tier 1 in ’23-’24, likely to stay Tier 1 in 2025.</a:t>
            </a:r>
          </a:p>
          <a:p>
            <a:r>
              <a:rPr lang="en-US" sz="1400" dirty="0"/>
              <a:t>Status of Inter-State Negotiations</a:t>
            </a:r>
          </a:p>
          <a:p>
            <a:pPr lvl="1"/>
            <a:r>
              <a:rPr lang="en-US" sz="1400" dirty="0"/>
              <a:t>6 State Proposal – Account for Evapotranspiration </a:t>
            </a:r>
          </a:p>
          <a:p>
            <a:pPr lvl="1"/>
            <a:r>
              <a:rPr lang="en-US" sz="1400" dirty="0"/>
              <a:t>California Proposal – Abide by the Law of the River</a:t>
            </a:r>
          </a:p>
          <a:p>
            <a:pPr lvl="1"/>
            <a:r>
              <a:rPr lang="en-US" sz="1400" dirty="0"/>
              <a:t>Draft SEIS Options: Upper Basin Proposal vs Lower Basin Proposal</a:t>
            </a:r>
          </a:p>
          <a:p>
            <a:pPr lvl="1"/>
            <a:r>
              <a:rPr lang="en-US" sz="1400" dirty="0"/>
              <a:t>Better Hydrology + Federal Money = New Bargain to 2026</a:t>
            </a:r>
          </a:p>
          <a:p>
            <a:r>
              <a:rPr lang="en-US" sz="1400" dirty="0"/>
              <a:t>Tribal Water Rights</a:t>
            </a:r>
          </a:p>
          <a:p>
            <a:pPr lvl="1"/>
            <a:r>
              <a:rPr lang="en-US" sz="1400" dirty="0"/>
              <a:t>Hopi Quantification Trial</a:t>
            </a:r>
          </a:p>
          <a:p>
            <a:pPr lvl="1"/>
            <a:r>
              <a:rPr lang="en-US" sz="1400" dirty="0"/>
              <a:t>Colorado River Indian Tribes Water Marketing Bill</a:t>
            </a:r>
          </a:p>
          <a:p>
            <a:pPr lvl="1"/>
            <a:r>
              <a:rPr lang="en-US" sz="1400" dirty="0"/>
              <a:t>Gila River Indian Community &amp; Intentionally-Created Surplus</a:t>
            </a:r>
          </a:p>
          <a:p>
            <a:pPr lvl="1"/>
            <a:r>
              <a:rPr lang="en-US" sz="1400" dirty="0"/>
              <a:t>Navajo Nation v. Arizona SCOTUS Decision</a:t>
            </a:r>
          </a:p>
          <a:p>
            <a:r>
              <a:rPr lang="en-US" sz="1400" dirty="0"/>
              <a:t>The Post-2026 World</a:t>
            </a:r>
          </a:p>
          <a:p>
            <a:pPr lvl="1"/>
            <a:r>
              <a:rPr lang="en-US" sz="1400" dirty="0"/>
              <a:t>Conservation &amp; the Risk of Buy-and-Dry</a:t>
            </a:r>
          </a:p>
          <a:p>
            <a:pPr lvl="1"/>
            <a:r>
              <a:rPr lang="en-US" sz="1400" dirty="0"/>
              <a:t>Crop Shifts and/or Limitations on Growth</a:t>
            </a:r>
          </a:p>
          <a:p>
            <a:pPr lvl="1"/>
            <a:r>
              <a:rPr lang="en-US" sz="1400" dirty="0"/>
              <a:t>Off-Reservation Tribal Leases</a:t>
            </a:r>
          </a:p>
          <a:p>
            <a:pPr lvl="1"/>
            <a:r>
              <a:rPr lang="en-US" sz="1400" dirty="0"/>
              <a:t>Threats to Groundwater</a:t>
            </a:r>
          </a:p>
        </p:txBody>
      </p:sp>
      <p:pic>
        <p:nvPicPr>
          <p:cNvPr id="9" name="Content Placeholder 8" descr="" title="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81600" y="609599"/>
            <a:ext cx="3962400" cy="2761673"/>
          </a:xfrm>
          <a:prstGeom prst="rect">
            <a:avLst/>
          </a:prstGeom>
        </p:spPr>
      </p:pic>
      <p:pic>
        <p:nvPicPr>
          <p:cNvPr id="5" name="Picture 4" descr="" title="">
            <a:extLst>
              <a:ext uri="{FF2B5EF4-FFF2-40B4-BE49-F238E27FC236}">
                <a16:creationId xmlns:a16="http://schemas.microsoft.com/office/drawing/2014/main" id="{D9924A07-A044-4874-8778-0A9B69B89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034" y="3371272"/>
            <a:ext cx="3810330" cy="332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41008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724400" cy="3581400"/>
          </a:xfrm>
          <a:prstGeom prst="rect">
            <a:avLst/>
          </a:prstGeom>
        </p:spPr>
      </p:pic>
      <p:pic>
        <p:nvPicPr>
          <p:cNvPr id="3" name="Picture 2" descr="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0681"/>
            <a:ext cx="4419600" cy="3570720"/>
          </a:xfrm>
          <a:prstGeom prst="rect">
            <a:avLst/>
          </a:prstGeom>
        </p:spPr>
      </p:pic>
      <p:pic>
        <p:nvPicPr>
          <p:cNvPr id="4" name="Picture 3" descr="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81401"/>
            <a:ext cx="4724400" cy="3276599"/>
          </a:xfrm>
          <a:prstGeom prst="rect">
            <a:avLst/>
          </a:prstGeom>
        </p:spPr>
      </p:pic>
      <p:pic>
        <p:nvPicPr>
          <p:cNvPr id="5" name="Picture 4" descr="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636" y="3592081"/>
            <a:ext cx="4410364" cy="326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760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/>
          <p:cNvSpPr>
            <a:spLocks noGrp="1"/>
          </p:cNvSpPr>
          <p:nvPr>
            <p:ph type="title"/>
          </p:nvPr>
        </p:nvSpPr>
        <p:spPr>
          <a:xfrm>
            <a:off x="468745" y="762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A Path Forward</a:t>
            </a:r>
          </a:p>
        </p:txBody>
      </p:sp>
      <p:sp>
        <p:nvSpPr>
          <p:cNvPr id="3" name="Content Placeholder 2" descr="" title=""/>
          <p:cNvSpPr>
            <a:spLocks noGrp="1"/>
          </p:cNvSpPr>
          <p:nvPr>
            <p:ph sz="half" idx="1"/>
          </p:nvPr>
        </p:nvSpPr>
        <p:spPr>
          <a:xfrm>
            <a:off x="76200" y="762000"/>
            <a:ext cx="4953000" cy="59436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Short-Term</a:t>
            </a:r>
          </a:p>
          <a:p>
            <a:pPr lvl="1"/>
            <a:r>
              <a:rPr lang="en-US" dirty="0" err="1"/>
              <a:t>BoR</a:t>
            </a:r>
            <a:r>
              <a:rPr lang="en-US" dirty="0"/>
              <a:t> Gets Aggressive &amp; Litigation</a:t>
            </a:r>
          </a:p>
          <a:p>
            <a:pPr lvl="2"/>
            <a:r>
              <a:rPr lang="en-US" dirty="0"/>
              <a:t>Evapotranspiration for Salton Sea</a:t>
            </a:r>
          </a:p>
          <a:p>
            <a:pPr lvl="1"/>
            <a:r>
              <a:rPr lang="en-US" dirty="0"/>
              <a:t>Funding ICS</a:t>
            </a:r>
          </a:p>
          <a:p>
            <a:pPr lvl="1"/>
            <a:r>
              <a:rPr lang="en-US" dirty="0"/>
              <a:t>IID &amp; WMID Savings</a:t>
            </a:r>
          </a:p>
          <a:p>
            <a:pPr lvl="2"/>
            <a:r>
              <a:rPr lang="en-US" dirty="0"/>
              <a:t>Risks of Buy-and-Dry</a:t>
            </a:r>
          </a:p>
          <a:p>
            <a:pPr lvl="1"/>
            <a:r>
              <a:rPr lang="en-US" dirty="0"/>
              <a:t>CRIT Off-</a:t>
            </a:r>
            <a:r>
              <a:rPr lang="en-US" dirty="0" err="1"/>
              <a:t>Rez</a:t>
            </a:r>
            <a:r>
              <a:rPr lang="en-US" dirty="0"/>
              <a:t> Lease</a:t>
            </a:r>
          </a:p>
          <a:p>
            <a:pPr lvl="1"/>
            <a:r>
              <a:rPr lang="en-US" dirty="0"/>
              <a:t>Full-Time Water Courts</a:t>
            </a:r>
          </a:p>
          <a:p>
            <a:pPr lvl="1"/>
            <a:r>
              <a:rPr lang="en-US" dirty="0"/>
              <a:t>Incentives for Desert-Scape</a:t>
            </a:r>
          </a:p>
          <a:p>
            <a:pPr lvl="2"/>
            <a:r>
              <a:rPr lang="en-US" dirty="0"/>
              <a:t>WIFA Conservation</a:t>
            </a:r>
          </a:p>
          <a:p>
            <a:pPr lvl="1"/>
            <a:r>
              <a:rPr lang="en-US" dirty="0"/>
              <a:t>Better Data – GRACE Satellite </a:t>
            </a:r>
          </a:p>
          <a:p>
            <a:pPr lvl="1"/>
            <a:r>
              <a:rPr lang="en-US" dirty="0"/>
              <a:t>Navajo/Hopi/San Juan Paiute Settlement</a:t>
            </a:r>
          </a:p>
          <a:p>
            <a:r>
              <a:rPr lang="en-US" dirty="0"/>
              <a:t>Medium-Term</a:t>
            </a:r>
          </a:p>
          <a:p>
            <a:pPr lvl="1"/>
            <a:r>
              <a:rPr lang="en-US" dirty="0"/>
              <a:t>Yavapai Apache Settlement</a:t>
            </a:r>
          </a:p>
          <a:p>
            <a:pPr lvl="1"/>
            <a:r>
              <a:rPr lang="en-US" dirty="0"/>
              <a:t>Direct Potable Reuse</a:t>
            </a:r>
          </a:p>
          <a:p>
            <a:pPr lvl="1"/>
            <a:r>
              <a:rPr lang="en-US" dirty="0" err="1"/>
              <a:t>Harquahala</a:t>
            </a:r>
            <a:r>
              <a:rPr lang="en-US" dirty="0"/>
              <a:t> Imports</a:t>
            </a:r>
          </a:p>
          <a:p>
            <a:pPr lvl="1"/>
            <a:r>
              <a:rPr lang="en-US" dirty="0"/>
              <a:t>Expand Bartlett Dam</a:t>
            </a:r>
          </a:p>
          <a:p>
            <a:pPr lvl="1"/>
            <a:r>
              <a:rPr lang="en-US" dirty="0"/>
              <a:t>Rural Groundwater Management</a:t>
            </a:r>
          </a:p>
          <a:p>
            <a:pPr lvl="1"/>
            <a:r>
              <a:rPr lang="en-US" dirty="0"/>
              <a:t>Industrial &amp; Data Cooling Technology</a:t>
            </a:r>
          </a:p>
          <a:p>
            <a:r>
              <a:rPr lang="en-US" dirty="0"/>
              <a:t>Long-Term</a:t>
            </a:r>
          </a:p>
          <a:p>
            <a:pPr lvl="1"/>
            <a:r>
              <a:rPr lang="en-US" dirty="0"/>
              <a:t>Desalination? </a:t>
            </a:r>
          </a:p>
          <a:p>
            <a:pPr lvl="1"/>
            <a:r>
              <a:rPr lang="en-US" dirty="0"/>
              <a:t>East-West Pipeline or Exchange</a:t>
            </a:r>
          </a:p>
          <a:p>
            <a:pPr lvl="1"/>
            <a:r>
              <a:rPr lang="en-US" dirty="0"/>
              <a:t>Agave, Barley, &amp; Guayule</a:t>
            </a:r>
          </a:p>
          <a:p>
            <a:pPr lvl="1"/>
            <a:r>
              <a:rPr lang="en-US" dirty="0"/>
              <a:t>Forestry Management Incentives</a:t>
            </a:r>
          </a:p>
          <a:p>
            <a:pPr lvl="1"/>
            <a:r>
              <a:rPr lang="en-US" dirty="0"/>
              <a:t>Financing Conservation (Biosynthetic Membranes)</a:t>
            </a:r>
          </a:p>
          <a:p>
            <a:pPr lvl="1"/>
            <a:r>
              <a:rPr lang="en-US" dirty="0"/>
              <a:t>Remove Glen Canyon Dam? </a:t>
            </a:r>
          </a:p>
          <a:p>
            <a:pPr lvl="1"/>
            <a:r>
              <a:rPr lang="en-US" dirty="0"/>
              <a:t>Toward a More Adaptive Regime</a:t>
            </a:r>
          </a:p>
          <a:p>
            <a:pPr lvl="1"/>
            <a:r>
              <a:rPr lang="en-US" dirty="0"/>
              <a:t>Conserve for what? </a:t>
            </a:r>
          </a:p>
          <a:p>
            <a:pPr lvl="1"/>
            <a:r>
              <a:rPr lang="en-US" dirty="0"/>
              <a:t>What do we want to be when we grow up?</a:t>
            </a:r>
          </a:p>
        </p:txBody>
      </p:sp>
      <p:pic>
        <p:nvPicPr>
          <p:cNvPr id="5" name="Content Placeholder 4" descr="" title="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24600" y="639763"/>
            <a:ext cx="2819400" cy="2255838"/>
          </a:xfrm>
          <a:prstGeom prst="rect">
            <a:avLst/>
          </a:prstGeom>
        </p:spPr>
      </p:pic>
      <p:pic>
        <p:nvPicPr>
          <p:cNvPr id="6" name="Picture 5" descr="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639762"/>
            <a:ext cx="2286000" cy="2255839"/>
          </a:xfrm>
          <a:prstGeom prst="rect">
            <a:avLst/>
          </a:prstGeom>
        </p:spPr>
      </p:pic>
      <p:pic>
        <p:nvPicPr>
          <p:cNvPr id="7" name="Picture 6" descr="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895601"/>
            <a:ext cx="2817091" cy="2057399"/>
          </a:xfrm>
          <a:prstGeom prst="rect">
            <a:avLst/>
          </a:prstGeom>
        </p:spPr>
      </p:pic>
      <p:pic>
        <p:nvPicPr>
          <p:cNvPr id="8" name="Picture 7" descr="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291" y="2900218"/>
            <a:ext cx="2289464" cy="2052781"/>
          </a:xfrm>
          <a:prstGeom prst="rect">
            <a:avLst/>
          </a:prstGeom>
        </p:spPr>
      </p:pic>
      <p:pic>
        <p:nvPicPr>
          <p:cNvPr id="9" name="Picture 8" descr="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4953001"/>
            <a:ext cx="4112490" cy="192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01558"/>
      </p:ext>
    </p:extLst>
  </p:cSld>
  <p:clrMapOvr>
    <a:masterClrMapping/>
  </p:clrMapOvr>
</p:sld>
</file>

<file path=ppt/slides/slide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"/>
            <a:ext cx="7924800" cy="6553200"/>
          </a:xfrm>
          <a:prstGeom prst="rect">
            <a:avLst/>
          </a:prstGeom>
        </p:spPr>
      </p:pic>
      <p:sp>
        <p:nvSpPr>
          <p:cNvPr id="3" name="TextBox 2" descr="" title="">
            <a:extLst>
              <a:ext uri="{FF2B5EF4-FFF2-40B4-BE49-F238E27FC236}">
                <a16:creationId xmlns:a16="http://schemas.microsoft.com/office/drawing/2014/main" id="{E7C36645-ED51-4DAB-A2E2-35E008A336D8}"/>
              </a:ext>
            </a:extLst>
          </p:cNvPr>
          <p:cNvSpPr txBox="1"/>
          <p:nvPr/>
        </p:nvSpPr>
        <p:spPr>
          <a:xfrm>
            <a:off x="6324600" y="152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acre-foot = 1233.5 m³</a:t>
            </a:r>
          </a:p>
        </p:txBody>
      </p:sp>
    </p:spTree>
    <p:extLst>
      <p:ext uri="{BB962C8B-B14F-4D97-AF65-F5344CB8AC3E}">
        <p14:creationId xmlns:p14="http://schemas.microsoft.com/office/powerpoint/2010/main" val="677915864"/>
      </p:ext>
    </p:extLst>
  </p:cSld>
  <p:clrMapOvr>
    <a:masterClrMapping/>
  </p:clrMapOvr>
</p:sld>
</file>

<file path=ppt/slides/slide4.xml><?xml version="1.0" encoding="utf-8"?>
<p:sld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" title=""/>
          <p:cNvSpPr txBox="1">
            <a:spLocks noChangeArrowheads="1"/>
          </p:cNvSpPr>
          <p:nvPr/>
        </p:nvSpPr>
        <p:spPr bwMode="auto">
          <a:xfrm>
            <a:off x="-9562" y="861011"/>
            <a:ext cx="7724543" cy="57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3800"/>
              </a:lnSpc>
            </a:pPr>
            <a:r>
              <a:rPr lang="en-US" altLang="en-US" sz="4200" spc="-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Governing Water</a:t>
            </a:r>
          </a:p>
        </p:txBody>
      </p:sp>
      <p:sp>
        <p:nvSpPr>
          <p:cNvPr id="9" name="TextBox 8" descr="" title=""/>
          <p:cNvSpPr txBox="1">
            <a:spLocks noChangeArrowheads="1"/>
          </p:cNvSpPr>
          <p:nvPr/>
        </p:nvSpPr>
        <p:spPr bwMode="auto">
          <a:xfrm>
            <a:off x="4132315" y="689169"/>
            <a:ext cx="39146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/>
        </p:txBody>
      </p:sp>
      <p:pic>
        <p:nvPicPr>
          <p:cNvPr id="11" name="Picture 10" descr="" title="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2" y="1673435"/>
            <a:ext cx="3902383" cy="3902383"/>
          </a:xfrm>
          <a:prstGeom prst="rect">
            <a:avLst/>
          </a:prstGeom>
        </p:spPr>
      </p:pic>
      <p:pic>
        <p:nvPicPr>
          <p:cNvPr id="7" name="Picture 6" descr="" title="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22" y="1171090"/>
            <a:ext cx="4978908" cy="5029200"/>
          </a:xfrm>
          <a:prstGeom prst="rect">
            <a:avLst/>
          </a:prstGeom>
        </p:spPr>
      </p:pic>
      <p:sp>
        <p:nvSpPr>
          <p:cNvPr id="14" name="TextBox 13" descr="" title=""/>
          <p:cNvSpPr txBox="1">
            <a:spLocks noChangeArrowheads="1"/>
          </p:cNvSpPr>
          <p:nvPr/>
        </p:nvSpPr>
        <p:spPr bwMode="auto">
          <a:xfrm>
            <a:off x="4026477" y="5705594"/>
            <a:ext cx="4126372" cy="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4320">
              <a:lnSpc>
                <a:spcPts val="2000"/>
              </a:lnSpc>
            </a:pPr>
            <a:r>
              <a:rPr lang="en-US" sz="2000" spc="-60" dirty="0">
                <a:solidFill>
                  <a:schemeClr val="bg2">
                    <a:lumMod val="10000"/>
                  </a:schemeClr>
                </a:solidFill>
              </a:rPr>
              <a:t>ground water</a:t>
            </a:r>
          </a:p>
        </p:txBody>
      </p:sp>
      <p:cxnSp>
        <p:nvCxnSpPr>
          <p:cNvPr id="15" name="Straight Arrow Connector 14" descr="" title=""/>
          <p:cNvCxnSpPr/>
          <p:nvPr/>
        </p:nvCxnSpPr>
        <p:spPr>
          <a:xfrm flipH="1">
            <a:off x="4529205" y="3070188"/>
            <a:ext cx="2531030" cy="0"/>
          </a:xfrm>
          <a:prstGeom prst="straightConnector1">
            <a:avLst/>
          </a:prstGeom>
          <a:ln w="31750">
            <a:solidFill>
              <a:schemeClr val="bg2">
                <a:lumMod val="10000"/>
              </a:schemeClr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 descr="" title=""/>
          <p:cNvSpPr txBox="1">
            <a:spLocks noChangeArrowheads="1"/>
          </p:cNvSpPr>
          <p:nvPr/>
        </p:nvSpPr>
        <p:spPr bwMode="auto">
          <a:xfrm>
            <a:off x="3939112" y="1879299"/>
            <a:ext cx="2341778" cy="137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4320">
              <a:lnSpc>
                <a:spcPts val="2000"/>
              </a:lnSpc>
            </a:pPr>
            <a:r>
              <a:rPr lang="en-US" sz="2000" spc="-60" dirty="0">
                <a:solidFill>
                  <a:schemeClr val="bg2">
                    <a:lumMod val="10000"/>
                  </a:schemeClr>
                </a:solidFill>
              </a:rPr>
              <a:t>basin boundary</a:t>
            </a:r>
          </a:p>
          <a:p>
            <a:pPr defTabSz="274320">
              <a:lnSpc>
                <a:spcPts val="2000"/>
              </a:lnSpc>
            </a:pPr>
            <a:endParaRPr lang="en-US" sz="2000" spc="-60" dirty="0">
              <a:solidFill>
                <a:schemeClr val="bg2">
                  <a:lumMod val="10000"/>
                </a:schemeClr>
              </a:solidFill>
            </a:endParaRPr>
          </a:p>
          <a:p>
            <a:pPr defTabSz="274320">
              <a:lnSpc>
                <a:spcPts val="2000"/>
              </a:lnSpc>
            </a:pPr>
            <a:r>
              <a:rPr lang="en-US" sz="2000" spc="-60" dirty="0">
                <a:solidFill>
                  <a:schemeClr val="bg2">
                    <a:lumMod val="10000"/>
                  </a:schemeClr>
                </a:solidFill>
              </a:rPr>
              <a:t>tributary</a:t>
            </a:r>
          </a:p>
          <a:p>
            <a:pPr defTabSz="274320">
              <a:lnSpc>
                <a:spcPts val="2000"/>
              </a:lnSpc>
            </a:pPr>
            <a:endParaRPr lang="en-US" sz="2000" spc="-60" dirty="0">
              <a:solidFill>
                <a:schemeClr val="bg2">
                  <a:lumMod val="10000"/>
                </a:schemeClr>
              </a:solidFill>
            </a:endParaRPr>
          </a:p>
          <a:p>
            <a:pPr defTabSz="274320">
              <a:lnSpc>
                <a:spcPts val="2000"/>
              </a:lnSpc>
            </a:pPr>
            <a:r>
              <a:rPr lang="en-US" sz="2000" spc="-60" dirty="0">
                <a:solidFill>
                  <a:schemeClr val="bg2">
                    <a:lumMod val="10000"/>
                  </a:schemeClr>
                </a:solidFill>
              </a:rPr>
              <a:t>river</a:t>
            </a:r>
          </a:p>
        </p:txBody>
      </p:sp>
      <p:cxnSp>
        <p:nvCxnSpPr>
          <p:cNvPr id="19" name="Straight Arrow Connector 18" descr="" title=""/>
          <p:cNvCxnSpPr/>
          <p:nvPr/>
        </p:nvCxnSpPr>
        <p:spPr>
          <a:xfrm flipH="1">
            <a:off x="4919730" y="2572014"/>
            <a:ext cx="1702355" cy="0"/>
          </a:xfrm>
          <a:prstGeom prst="straightConnector1">
            <a:avLst/>
          </a:prstGeom>
          <a:ln w="31750">
            <a:solidFill>
              <a:schemeClr val="bg2">
                <a:lumMod val="10000"/>
              </a:schemeClr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 descr="" title=""/>
          <p:cNvCxnSpPr/>
          <p:nvPr/>
        </p:nvCxnSpPr>
        <p:spPr>
          <a:xfrm flipH="1">
            <a:off x="5673871" y="2060538"/>
            <a:ext cx="852449" cy="0"/>
          </a:xfrm>
          <a:prstGeom prst="straightConnector1">
            <a:avLst/>
          </a:prstGeom>
          <a:ln w="31750">
            <a:solidFill>
              <a:schemeClr val="bg2">
                <a:lumMod val="10000"/>
              </a:schemeClr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 descr="" title=""/>
          <p:cNvSpPr/>
          <p:nvPr/>
        </p:nvSpPr>
        <p:spPr>
          <a:xfrm>
            <a:off x="2743200" y="2713939"/>
            <a:ext cx="380390" cy="307239"/>
          </a:xfrm>
          <a:custGeom>
            <a:avLst/>
            <a:gdLst>
              <a:gd name="connsiteX0" fmla="*/ 219456 w 380390"/>
              <a:gd name="connsiteY0" fmla="*/ 0 h 307239"/>
              <a:gd name="connsiteX1" fmla="*/ 43891 w 380390"/>
              <a:gd name="connsiteY1" fmla="*/ 21946 h 307239"/>
              <a:gd name="connsiteX2" fmla="*/ 0 w 380390"/>
              <a:gd name="connsiteY2" fmla="*/ 168250 h 307239"/>
              <a:gd name="connsiteX3" fmla="*/ 175565 w 380390"/>
              <a:gd name="connsiteY3" fmla="*/ 307239 h 307239"/>
              <a:gd name="connsiteX4" fmla="*/ 336499 w 380390"/>
              <a:gd name="connsiteY4" fmla="*/ 299923 h 307239"/>
              <a:gd name="connsiteX5" fmla="*/ 380390 w 380390"/>
              <a:gd name="connsiteY5" fmla="*/ 131674 h 307239"/>
              <a:gd name="connsiteX6" fmla="*/ 219456 w 380390"/>
              <a:gd name="connsiteY6" fmla="*/ 0 h 30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0390" h="307239">
                <a:moveTo>
                  <a:pt x="219456" y="0"/>
                </a:moveTo>
                <a:lnTo>
                  <a:pt x="43891" y="21946"/>
                </a:lnTo>
                <a:lnTo>
                  <a:pt x="0" y="168250"/>
                </a:lnTo>
                <a:lnTo>
                  <a:pt x="175565" y="307239"/>
                </a:lnTo>
                <a:lnTo>
                  <a:pt x="336499" y="299923"/>
                </a:lnTo>
                <a:lnTo>
                  <a:pt x="380390" y="131674"/>
                </a:lnTo>
                <a:lnTo>
                  <a:pt x="219456" y="0"/>
                </a:lnTo>
                <a:close/>
              </a:path>
            </a:pathLst>
          </a:custGeom>
          <a:noFill/>
          <a:ln w="15875">
            <a:solidFill>
              <a:schemeClr val="bg2">
                <a:lumMod val="1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 descr="" title=""/>
          <p:cNvCxnSpPr/>
          <p:nvPr/>
        </p:nvCxnSpPr>
        <p:spPr>
          <a:xfrm flipV="1">
            <a:off x="3025081" y="2051360"/>
            <a:ext cx="838849" cy="708175"/>
          </a:xfrm>
          <a:prstGeom prst="straightConnector1">
            <a:avLst/>
          </a:prstGeom>
          <a:ln w="31750">
            <a:solidFill>
              <a:schemeClr val="bg2">
                <a:lumMod val="10000"/>
              </a:schemeClr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 descr="" title=""/>
          <p:cNvCxnSpPr/>
          <p:nvPr/>
        </p:nvCxnSpPr>
        <p:spPr>
          <a:xfrm flipH="1">
            <a:off x="3852710" y="2056970"/>
            <a:ext cx="166452" cy="0"/>
          </a:xfrm>
          <a:prstGeom prst="straightConnector1">
            <a:avLst/>
          </a:prstGeom>
          <a:ln w="31750">
            <a:solidFill>
              <a:schemeClr val="bg2">
                <a:lumMod val="1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53871"/>
      </p:ext>
    </p:extLst>
  </p:cSld>
  <p:clrMapOvr>
    <a:masterClrMapping/>
  </p:clrMapOvr>
</p:sld>
</file>

<file path=ppt/slides/slide5.xml><?xml version="1.0" encoding="utf-8"?>
<p:sld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" title="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43" y="1676400"/>
            <a:ext cx="8660431" cy="4854591"/>
          </a:xfrm>
          <a:prstGeom prst="rect">
            <a:avLst/>
          </a:prstGeom>
        </p:spPr>
      </p:pic>
      <p:sp>
        <p:nvSpPr>
          <p:cNvPr id="5" name="TextBox 4" descr="" title=""/>
          <p:cNvSpPr txBox="1">
            <a:spLocks noChangeArrowheads="1"/>
          </p:cNvSpPr>
          <p:nvPr/>
        </p:nvSpPr>
        <p:spPr bwMode="auto">
          <a:xfrm>
            <a:off x="762000" y="762000"/>
            <a:ext cx="7169887" cy="57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3800"/>
              </a:lnSpc>
            </a:pPr>
          </a:p>
        </p:txBody>
      </p:sp>
      <p:sp>
        <p:nvSpPr>
          <p:cNvPr id="9" name="TextBox 8" descr="" title=""/>
          <p:cNvSpPr txBox="1">
            <a:spLocks noChangeArrowheads="1"/>
          </p:cNvSpPr>
          <p:nvPr/>
        </p:nvSpPr>
        <p:spPr bwMode="auto">
          <a:xfrm>
            <a:off x="4537557" y="1206948"/>
            <a:ext cx="39146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/>
        </p:txBody>
      </p:sp>
      <p:sp>
        <p:nvSpPr>
          <p:cNvPr id="6" name="TextBox 5" descr="" title=""/>
          <p:cNvSpPr txBox="1">
            <a:spLocks noChangeArrowheads="1"/>
          </p:cNvSpPr>
          <p:nvPr/>
        </p:nvSpPr>
        <p:spPr bwMode="auto">
          <a:xfrm>
            <a:off x="13711" y="6584778"/>
            <a:ext cx="6053713" cy="273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ts val="1400"/>
              </a:lnSpc>
            </a:pPr>
          </a:p>
        </p:txBody>
      </p:sp>
    </p:spTree>
    <p:extLst>
      <p:ext uri="{BB962C8B-B14F-4D97-AF65-F5344CB8AC3E}">
        <p14:creationId xmlns:p14="http://schemas.microsoft.com/office/powerpoint/2010/main" val="375717166"/>
      </p:ext>
    </p:extLst>
  </p:cSld>
  <p:clrMapOvr>
    <a:masterClrMapping/>
  </p:clrMapOvr>
</p:sld>
</file>

<file path=ppt/slides/slide6.xml><?xml version="1.0" encoding="utf-8"?>
<p:sld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" title=""/>
          <p:cNvSpPr txBox="1">
            <a:spLocks noChangeArrowheads="1"/>
          </p:cNvSpPr>
          <p:nvPr/>
        </p:nvSpPr>
        <p:spPr bwMode="auto">
          <a:xfrm>
            <a:off x="5227179" y="1742887"/>
            <a:ext cx="3916821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274320">
              <a:lnSpc>
                <a:spcPts val="1800"/>
              </a:lnSpc>
            </a:pPr>
          </a:p>
          <a:p>
            <a:pPr defTabSz="274320">
              <a:lnSpc>
                <a:spcPts val="1800"/>
              </a:lnSpc>
            </a:pPr>
            <a:endParaRPr lang="en-US" sz="2600" spc="-60" dirty="0">
              <a:solidFill>
                <a:schemeClr val="bg2">
                  <a:lumMod val="10000"/>
                </a:schemeClr>
              </a:solidFill>
            </a:endParaRPr>
          </a:p>
          <a:p>
            <a:pPr defTabSz="274320">
              <a:lnSpc>
                <a:spcPts val="1800"/>
              </a:lnSpc>
            </a:pPr>
          </a:p>
          <a:p>
            <a:pPr defTabSz="274320">
              <a:lnSpc>
                <a:spcPts val="1800"/>
              </a:lnSpc>
            </a:pPr>
            <a:endParaRPr lang="en-US" sz="2600" spc="-60" dirty="0">
              <a:solidFill>
                <a:schemeClr val="bg2">
                  <a:lumMod val="10000"/>
                </a:schemeClr>
              </a:solidFill>
            </a:endParaRPr>
          </a:p>
          <a:p>
            <a:pPr defTabSz="274320">
              <a:lnSpc>
                <a:spcPts val="1800"/>
              </a:lnSpc>
            </a:pPr>
          </a:p>
          <a:p>
            <a:pPr defTabSz="274320">
              <a:lnSpc>
                <a:spcPts val="1800"/>
              </a:lnSpc>
            </a:pPr>
            <a:endParaRPr lang="en-US" sz="2400" b="1" spc="-60" dirty="0">
              <a:solidFill>
                <a:schemeClr val="bg2">
                  <a:lumMod val="10000"/>
                </a:schemeClr>
              </a:solidFill>
            </a:endParaRPr>
          </a:p>
          <a:p>
            <a:pPr defTabSz="274320">
              <a:lnSpc>
                <a:spcPts val="1800"/>
              </a:lnSpc>
            </a:pPr>
          </a:p>
          <a:p>
            <a:pPr defTabSz="274320">
              <a:lnSpc>
                <a:spcPts val="1800"/>
              </a:lnSpc>
            </a:pPr>
            <a:endParaRPr lang="en-US" sz="2400" spc="-60" dirty="0">
              <a:solidFill>
                <a:schemeClr val="bg2">
                  <a:lumMod val="10000"/>
                </a:schemeClr>
              </a:solidFill>
            </a:endParaRPr>
          </a:p>
          <a:p>
            <a:pPr defTabSz="274320">
              <a:lnSpc>
                <a:spcPts val="1800"/>
              </a:lnSpc>
            </a:pPr>
          </a:p>
          <a:p>
            <a:pPr defTabSz="274320">
              <a:lnSpc>
                <a:spcPts val="1800"/>
              </a:lnSpc>
            </a:pPr>
            <a:endParaRPr lang="en-US" sz="2400" spc="-60" dirty="0">
              <a:solidFill>
                <a:schemeClr val="bg2">
                  <a:lumMod val="10000"/>
                </a:schemeClr>
              </a:solidFill>
            </a:endParaRPr>
          </a:p>
          <a:p>
            <a:pPr defTabSz="274320">
              <a:lnSpc>
                <a:spcPts val="1800"/>
              </a:lnSpc>
            </a:pPr>
          </a:p>
          <a:p>
            <a:pPr defTabSz="274320">
              <a:lnSpc>
                <a:spcPts val="1800"/>
              </a:lnSpc>
            </a:pPr>
            <a:endParaRPr lang="en-US" sz="2400" b="1" spc="-60" dirty="0">
              <a:solidFill>
                <a:schemeClr val="bg2">
                  <a:lumMod val="10000"/>
                </a:schemeClr>
              </a:solidFill>
            </a:endParaRPr>
          </a:p>
          <a:p>
            <a:pPr defTabSz="274320">
              <a:lnSpc>
                <a:spcPts val="1800"/>
              </a:lnSpc>
            </a:pPr>
          </a:p>
          <a:p>
            <a:pPr defTabSz="274320">
              <a:lnSpc>
                <a:spcPts val="1800"/>
              </a:lnSpc>
            </a:pPr>
            <a:endParaRPr lang="en-US" sz="2400" spc="-60" dirty="0">
              <a:solidFill>
                <a:schemeClr val="bg2">
                  <a:lumMod val="10000"/>
                </a:schemeClr>
              </a:solidFill>
            </a:endParaRPr>
          </a:p>
          <a:p>
            <a:pPr defTabSz="274320">
              <a:lnSpc>
                <a:spcPts val="1800"/>
              </a:lnSpc>
            </a:pPr>
          </a:p>
          <a:p>
            <a:pPr defTabSz="274320">
              <a:lnSpc>
                <a:spcPts val="1800"/>
              </a:lnSpc>
            </a:pPr>
            <a:endParaRPr lang="en-US" sz="2400" spc="-60" dirty="0">
              <a:solidFill>
                <a:schemeClr val="bg2">
                  <a:lumMod val="10000"/>
                </a:schemeClr>
              </a:solidFill>
            </a:endParaRPr>
          </a:p>
          <a:p>
            <a:pPr defTabSz="274320">
              <a:lnSpc>
                <a:spcPts val="1800"/>
              </a:lnSpc>
            </a:pPr>
          </a:p>
          <a:p>
            <a:pPr defTabSz="274320">
              <a:lnSpc>
                <a:spcPts val="1800"/>
              </a:lnSpc>
            </a:pPr>
            <a:endParaRPr lang="en-US" sz="2400" spc="-60" dirty="0">
              <a:solidFill>
                <a:schemeClr val="bg2">
                  <a:lumMod val="10000"/>
                </a:schemeClr>
              </a:solidFill>
            </a:endParaRPr>
          </a:p>
          <a:p>
            <a:pPr defTabSz="274320">
              <a:lnSpc>
                <a:spcPts val="1800"/>
              </a:lnSpc>
            </a:pPr>
          </a:p>
          <a:p>
            <a:pPr defTabSz="274320">
              <a:lnSpc>
                <a:spcPts val="1800"/>
              </a:lnSpc>
            </a:pPr>
            <a:endParaRPr lang="en-US" sz="2400" spc="-60" dirty="0">
              <a:solidFill>
                <a:schemeClr val="bg2">
                  <a:lumMod val="10000"/>
                </a:schemeClr>
              </a:solidFill>
            </a:endParaRPr>
          </a:p>
          <a:p>
            <a:pPr defTabSz="274320">
              <a:lnSpc>
                <a:spcPts val="1800"/>
              </a:lnSpc>
            </a:pPr>
          </a:p>
        </p:txBody>
      </p:sp>
      <p:sp>
        <p:nvSpPr>
          <p:cNvPr id="6" name="TextBox 5" descr="" title=""/>
          <p:cNvSpPr txBox="1">
            <a:spLocks noChangeArrowheads="1"/>
          </p:cNvSpPr>
          <p:nvPr/>
        </p:nvSpPr>
        <p:spPr bwMode="auto">
          <a:xfrm>
            <a:off x="5236703" y="152400"/>
            <a:ext cx="3636323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3800"/>
              </a:lnSpc>
            </a:pPr>
          </a:p>
        </p:txBody>
      </p:sp>
      <p:pic>
        <p:nvPicPr>
          <p:cNvPr id="12" name="Picture 11" descr="" title="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53026" cy="6881384"/>
          </a:xfrm>
          <a:prstGeom prst="rect">
            <a:avLst/>
          </a:prstGeom>
        </p:spPr>
      </p:pic>
      <p:sp>
        <p:nvSpPr>
          <p:cNvPr id="7" name="TextBox 6" descr="" title=""/>
          <p:cNvSpPr txBox="1">
            <a:spLocks noChangeArrowheads="1"/>
          </p:cNvSpPr>
          <p:nvPr/>
        </p:nvSpPr>
        <p:spPr bwMode="auto">
          <a:xfrm>
            <a:off x="13713" y="6636534"/>
            <a:ext cx="4781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spc="-60" dirty="0">
                <a:solidFill>
                  <a:schemeClr val="bg2">
                    <a:lumMod val="10000"/>
                  </a:schemeClr>
                </a:solidFill>
              </a:rPr>
              <a:t>courtesy: </a:t>
            </a:r>
            <a:r>
              <a:rPr lang="en-US" sz="1200" spc="-60" dirty="0" err="1">
                <a:solidFill>
                  <a:schemeClr val="bg2">
                    <a:lumMod val="10000"/>
                  </a:schemeClr>
                </a:solidFill>
              </a:rPr>
              <a:t>u.s.</a:t>
            </a:r>
            <a:r>
              <a:rPr lang="en-US" sz="1200" spc="-60" dirty="0">
                <a:solidFill>
                  <a:schemeClr val="bg2">
                    <a:lumMod val="10000"/>
                  </a:schemeClr>
                </a:solidFill>
              </a:rPr>
              <a:t> bureau of reclamation</a:t>
            </a:r>
          </a:p>
        </p:txBody>
      </p:sp>
    </p:spTree>
    <p:extLst>
      <p:ext uri="{BB962C8B-B14F-4D97-AF65-F5344CB8AC3E}">
        <p14:creationId xmlns:p14="http://schemas.microsoft.com/office/powerpoint/2010/main" val="3145648612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792480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97462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86868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24519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61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ap:Properties xmlns:vt="http://schemas.openxmlformats.org/officeDocument/2006/docPropsVTypes" xmlns:ap="http://schemas.openxmlformats.org/officeDocument/2006/extended-properties"/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lastPrinted>1900-01-01T07:00:00.0000000Z</lastPrinted>
  <dcterms:created xsi:type="dcterms:W3CDTF">1900-01-01T07:00:00.0000000Z</dcterms:created>
  <dcterms:modified xsi:type="dcterms:W3CDTF">1900-01-01T07:00:00.0000000Z</dcterms:modified>
</coreProperties>
</file>